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5" r:id="rId3"/>
    <p:sldId id="259" r:id="rId4"/>
    <p:sldId id="301" r:id="rId5"/>
    <p:sldId id="277" r:id="rId6"/>
    <p:sldId id="260" r:id="rId7"/>
    <p:sldId id="280" r:id="rId8"/>
    <p:sldId id="306" r:id="rId9"/>
    <p:sldId id="305" r:id="rId10"/>
    <p:sldId id="307" r:id="rId11"/>
    <p:sldId id="262" r:id="rId12"/>
    <p:sldId id="290" r:id="rId13"/>
    <p:sldId id="297" r:id="rId14"/>
    <p:sldId id="296" r:id="rId15"/>
    <p:sldId id="300" r:id="rId16"/>
    <p:sldId id="304" r:id="rId1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00"/>
    <a:srgbClr val="FF9900"/>
    <a:srgbClr val="FF3300"/>
    <a:srgbClr val="663300"/>
    <a:srgbClr val="FFCC66"/>
    <a:srgbClr val="FF99FF"/>
    <a:srgbClr val="000099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5" autoAdjust="0"/>
    <p:restoredTop sz="94660" autoAdjust="0"/>
  </p:normalViewPr>
  <p:slideViewPr>
    <p:cSldViewPr>
      <p:cViewPr>
        <p:scale>
          <a:sx n="75" d="100"/>
          <a:sy n="75" d="100"/>
        </p:scale>
        <p:origin x="-94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D6902-1AD6-450C-ABAE-525B52E73BE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B1F07-8709-4893-B474-75BED795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B1F07-8709-4893-B474-75BED795AB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26626" name="Image" r:id="rId3" imgW="8673016" imgH="4647619" progId="">
              <p:embed/>
            </p:oleObj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en-US" altLang="ko-KR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2362-1DFF-4291-A004-9A040D72B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1026" name="Image" r:id="rId15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officeimg.vo.msecnd.net/en-us/images/MB90043945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492375"/>
            <a:ext cx="5834063" cy="3816350"/>
          </a:xfr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uk-UA" sz="2400" i="1" dirty="0" smtClean="0">
                <a:solidFill>
                  <a:srgbClr val="A50021"/>
                </a:solidFill>
              </a:rPr>
              <a:t>Презентація 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smtClean="0">
                <a:solidFill>
                  <a:srgbClr val="A50021"/>
                </a:solidFill>
              </a:rPr>
              <a:t>досвіду роботи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smtClean="0">
                <a:solidFill>
                  <a:srgbClr val="A50021"/>
                </a:solidFill>
              </a:rPr>
              <a:t> вчителя української мови та літератури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ru-RU" sz="2400" i="1" dirty="0" err="1" smtClean="0">
                <a:solidFill>
                  <a:srgbClr val="A50021"/>
                </a:solidFill>
              </a:rPr>
              <a:t>Білопільської</a:t>
            </a:r>
            <a:r>
              <a:rPr lang="uk-UA" sz="2400" i="1" dirty="0" smtClean="0">
                <a:solidFill>
                  <a:srgbClr val="A50021"/>
                </a:solidFill>
              </a:rPr>
              <a:t> загальноосвітньої школи І-ІІІ ступенів №2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smtClean="0">
                <a:solidFill>
                  <a:srgbClr val="A50021"/>
                </a:solidFill>
              </a:rPr>
              <a:t>Білопільської районної ради 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smtClean="0">
                <a:solidFill>
                  <a:srgbClr val="A50021"/>
                </a:solidFill>
              </a:rPr>
              <a:t>Сумської області</a:t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800" i="1" dirty="0" smtClean="0">
                <a:solidFill>
                  <a:srgbClr val="FF0000"/>
                </a:solidFill>
              </a:rPr>
              <a:t>Дунь Тетяни Олександрівни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4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785786" y="785794"/>
            <a:ext cx="1785950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357290" y="2143116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 bwMode="auto">
          <a:xfrm>
            <a:off x="785786" y="1071546"/>
            <a:ext cx="428628" cy="357190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2643174" y="2357430"/>
            <a:ext cx="914400" cy="612648"/>
          </a:xfrm>
          <a:prstGeom prst="flowChartAlternate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3143240" y="2786058"/>
            <a:ext cx="2590442" cy="9954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Інтерактивні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технології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950557" y="2500306"/>
            <a:ext cx="3193443" cy="272659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Дискусійні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т</a:t>
            </a:r>
            <a:r>
              <a:rPr lang="uk-UA" baseline="0" dirty="0" smtClean="0"/>
              <a:t>ехнології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(метод </a:t>
            </a:r>
            <a:r>
              <a:rPr lang="uk-UA" dirty="0" err="1" smtClean="0"/>
              <a:t>“</a:t>
            </a:r>
            <a:r>
              <a:rPr kumimoji="0" lang="uk-UA" sz="20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Прес”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/>
              <a:t>дискусія,</a:t>
            </a:r>
            <a:r>
              <a:rPr lang="uk-UA" dirty="0" smtClean="0"/>
              <a:t> дебати,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err="1" smtClean="0"/>
              <a:t>т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ок-шоу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2928926" y="4000504"/>
            <a:ext cx="2869142" cy="229379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Технології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с</a:t>
            </a:r>
            <a:r>
              <a:rPr lang="uk-UA" baseline="0" dirty="0" smtClean="0"/>
              <a:t>итуативного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м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оделювання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/>
              <a:t>(рольова</a:t>
            </a:r>
            <a:r>
              <a:rPr lang="uk-UA" dirty="0" smtClean="0"/>
              <a:t> гра,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інсценізація</a:t>
            </a:r>
            <a:r>
              <a:rPr lang="uk-UA" dirty="0" smtClean="0"/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142844" y="1500174"/>
            <a:ext cx="2700661" cy="489055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Технології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колективно-групового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навчання (мозковий штурм</a:t>
            </a:r>
            <a:r>
              <a:rPr lang="uk-UA" dirty="0" smtClean="0"/>
              <a:t>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м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ікрофон, ажурна пилка,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навчаючи – учуся</a:t>
            </a:r>
            <a:r>
              <a:rPr lang="uk-UA" dirty="0" smtClean="0"/>
              <a:t>)</a:t>
            </a:r>
            <a:endParaRPr kumimoji="0" lang="uk-UA" sz="20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357422" y="714356"/>
            <a:ext cx="5143536" cy="18610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Технології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кооперативного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н</a:t>
            </a:r>
            <a:r>
              <a:rPr lang="uk-UA" baseline="0" dirty="0" smtClean="0"/>
              <a:t>авчання</a:t>
            </a:r>
            <a:r>
              <a:rPr lang="uk-UA" dirty="0" smtClean="0"/>
              <a:t> (робота в парах</a:t>
            </a:r>
            <a:r>
              <a:rPr lang="ru-RU" dirty="0" smtClean="0"/>
              <a:t>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карусель, малі групи,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змінні групи</a:t>
            </a:r>
            <a:r>
              <a:rPr lang="uk-UA" dirty="0" smtClean="0"/>
              <a:t>)</a:t>
            </a:r>
            <a:endParaRPr lang="uk-UA" dirty="0" smtClean="0"/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rot="5400000" flipH="1" flipV="1">
            <a:off x="4214811" y="2643181"/>
            <a:ext cx="285752" cy="1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5715008" y="3286124"/>
            <a:ext cx="357190" cy="1588"/>
          </a:xfrm>
          <a:prstGeom prst="straightConnector1">
            <a:avLst/>
          </a:prstGeom>
          <a:noFill/>
          <a:ln w="539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 rot="16200000" flipH="1">
            <a:off x="4214812" y="3929065"/>
            <a:ext cx="285752" cy="3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 rot="10800000">
            <a:off x="2714612" y="3286124"/>
            <a:ext cx="428628" cy="1588"/>
          </a:xfrm>
          <a:prstGeom prst="straightConnector1">
            <a:avLst/>
          </a:prstGeom>
          <a:noFill/>
          <a:ln w="539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22" name="Picture 2" descr="Начинается урок, он пойдёт ребятам впрок - Картинка 13640/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4832" flipH="1">
            <a:off x="514846" y="203370"/>
            <a:ext cx="1062183" cy="1297512"/>
          </a:xfrm>
          <a:prstGeom prst="rect">
            <a:avLst/>
          </a:prstGeom>
          <a:noFill/>
        </p:spPr>
      </p:pic>
      <p:pic>
        <p:nvPicPr>
          <p:cNvPr id="30726" name="Picture 6" descr="DataLife Engine Версия для печати Детишки для оформления раб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143512"/>
            <a:ext cx="2000264" cy="1477368"/>
          </a:xfrm>
          <a:prstGeom prst="rect">
            <a:avLst/>
          </a:prstGeom>
          <a:noFill/>
        </p:spPr>
      </p:pic>
    </p:spTree>
  </p:cSld>
  <p:clrMapOvr>
    <a:masterClrMapping/>
  </p:clrMapOvr>
  <p:transition advTm="24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Segoe Script" pitchFamily="34" charset="0"/>
              </a:rPr>
              <a:t>Вважаю, що</a:t>
            </a:r>
            <a:r>
              <a:rPr lang="uk-UA" sz="2000" smtClean="0"/>
              <a:t> </a:t>
            </a:r>
            <a:endParaRPr lang="en-US" sz="2000" smtClean="0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gray">
          <a:xfrm>
            <a:off x="428596" y="4857760"/>
            <a:ext cx="2374900" cy="1296987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600" dirty="0">
                <a:solidFill>
                  <a:srgbClr val="663300"/>
                </a:solidFill>
              </a:rPr>
              <a:t>Учні </a:t>
            </a:r>
            <a:r>
              <a:rPr lang="uk-UA" sz="1600" dirty="0" smtClean="0">
                <a:solidFill>
                  <a:srgbClr val="663300"/>
                </a:solidFill>
              </a:rPr>
              <a:t>засвоюють</a:t>
            </a:r>
            <a:endParaRPr lang="uk-UA" sz="1600" dirty="0">
              <a:solidFill>
                <a:srgbClr val="663300"/>
              </a:solidFill>
            </a:endParaRPr>
          </a:p>
          <a:p>
            <a:r>
              <a:rPr lang="uk-UA" sz="1600" dirty="0" smtClean="0">
                <a:solidFill>
                  <a:srgbClr val="663300"/>
                </a:solidFill>
              </a:rPr>
              <a:t>основні елементи техніки</a:t>
            </a:r>
          </a:p>
          <a:p>
            <a:r>
              <a:rPr lang="uk-UA" sz="1600" dirty="0" smtClean="0">
                <a:solidFill>
                  <a:srgbClr val="663300"/>
                </a:solidFill>
              </a:rPr>
              <a:t>й тактики </a:t>
            </a:r>
            <a:r>
              <a:rPr lang="uk-UA" sz="1600" dirty="0" smtClean="0">
                <a:solidFill>
                  <a:srgbClr val="663300"/>
                </a:solidFill>
              </a:rPr>
              <a:t>спілкування </a:t>
            </a:r>
            <a:endParaRPr lang="ru-RU" sz="1600" dirty="0">
              <a:solidFill>
                <a:srgbClr val="663300"/>
              </a:solidFill>
            </a:endParaRP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gray">
          <a:xfrm>
            <a:off x="6372225" y="4508500"/>
            <a:ext cx="2303463" cy="129698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600" dirty="0" smtClean="0">
                <a:solidFill>
                  <a:srgbClr val="663300"/>
                </a:solidFill>
              </a:rPr>
              <a:t>Школярі засвоюють </a:t>
            </a:r>
          </a:p>
          <a:p>
            <a:r>
              <a:rPr lang="uk-UA" sz="1600" dirty="0" smtClean="0">
                <a:solidFill>
                  <a:srgbClr val="663300"/>
                </a:solidFill>
              </a:rPr>
              <a:t>основні закони та</a:t>
            </a:r>
          </a:p>
          <a:p>
            <a:r>
              <a:rPr lang="uk-UA" sz="1600" dirty="0" smtClean="0">
                <a:solidFill>
                  <a:srgbClr val="663300"/>
                </a:solidFill>
              </a:rPr>
              <a:t>правила </a:t>
            </a:r>
            <a:r>
              <a:rPr lang="uk-UA" sz="1600" dirty="0" smtClean="0">
                <a:solidFill>
                  <a:srgbClr val="663300"/>
                </a:solidFill>
              </a:rPr>
              <a:t>мови</a:t>
            </a:r>
            <a:endParaRPr lang="ru-RU" sz="1600" dirty="0">
              <a:solidFill>
                <a:srgbClr val="663300"/>
              </a:solidFill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gray">
          <a:xfrm>
            <a:off x="3571868" y="3071810"/>
            <a:ext cx="1960562" cy="14636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gray">
          <a:xfrm>
            <a:off x="3566720" y="3284538"/>
            <a:ext cx="20058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dirty="0" err="1" smtClean="0">
                <a:solidFill>
                  <a:srgbClr val="FF3300"/>
                </a:solidFill>
                <a:latin typeface="Times New Roman" pitchFamily="18" charset="0"/>
              </a:rPr>
              <a:t>Компетентнісний</a:t>
            </a:r>
            <a:endParaRPr lang="uk-UA" sz="1800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uk-UA" sz="1800" dirty="0" smtClean="0">
                <a:solidFill>
                  <a:srgbClr val="FF3300"/>
                </a:solidFill>
                <a:latin typeface="Times New Roman" pitchFamily="18" charset="0"/>
              </a:rPr>
              <a:t>підхід має такі </a:t>
            </a:r>
          </a:p>
          <a:p>
            <a:r>
              <a:rPr lang="uk-UA" sz="1800" dirty="0" smtClean="0">
                <a:solidFill>
                  <a:srgbClr val="FF3300"/>
                </a:solidFill>
                <a:latin typeface="Times New Roman" pitchFamily="18" charset="0"/>
              </a:rPr>
              <a:t>переваги</a:t>
            </a:r>
            <a:endParaRPr lang="en-US" sz="1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gray">
          <a:xfrm>
            <a:off x="2843213" y="2827338"/>
            <a:ext cx="492125" cy="1954212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AutoShape 11"/>
          <p:cNvSpPr>
            <a:spLocks noChangeArrowheads="1"/>
          </p:cNvSpPr>
          <p:nvPr/>
        </p:nvSpPr>
        <p:spPr bwMode="auto">
          <a:xfrm>
            <a:off x="395288" y="1341438"/>
            <a:ext cx="2016125" cy="3095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23850" y="1484313"/>
            <a:ext cx="21605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dirty="0" smtClean="0">
                <a:solidFill>
                  <a:srgbClr val="663300"/>
                </a:solidFill>
              </a:rPr>
              <a:t>Формуються </a:t>
            </a:r>
            <a:r>
              <a:rPr lang="uk-UA" sz="1600" dirty="0">
                <a:solidFill>
                  <a:srgbClr val="663300"/>
                </a:solidFill>
              </a:rPr>
              <a:t>навички толерантного </a:t>
            </a:r>
          </a:p>
          <a:p>
            <a:r>
              <a:rPr lang="uk-UA" sz="1600" dirty="0">
                <a:solidFill>
                  <a:srgbClr val="663300"/>
                </a:solidFill>
              </a:rPr>
              <a:t>спілкування, </a:t>
            </a:r>
            <a:r>
              <a:rPr lang="uk-UA" sz="1600" dirty="0" smtClean="0">
                <a:solidFill>
                  <a:srgbClr val="663300"/>
                </a:solidFill>
              </a:rPr>
              <a:t>уміння </a:t>
            </a:r>
            <a:r>
              <a:rPr lang="uk-UA" sz="1600" dirty="0">
                <a:solidFill>
                  <a:srgbClr val="663300"/>
                </a:solidFill>
              </a:rPr>
              <a:t>аргументувати свою </a:t>
            </a:r>
          </a:p>
          <a:p>
            <a:r>
              <a:rPr lang="uk-UA" sz="1600" dirty="0">
                <a:solidFill>
                  <a:srgbClr val="663300"/>
                </a:solidFill>
              </a:rPr>
              <a:t>точку зору, знаходити альтернативне </a:t>
            </a:r>
          </a:p>
          <a:p>
            <a:r>
              <a:rPr lang="uk-UA" sz="1600" dirty="0">
                <a:solidFill>
                  <a:srgbClr val="663300"/>
                </a:solidFill>
              </a:rPr>
              <a:t>рішення </a:t>
            </a:r>
            <a:r>
              <a:rPr lang="uk-UA" sz="1600" dirty="0" smtClean="0">
                <a:solidFill>
                  <a:srgbClr val="663300"/>
                </a:solidFill>
              </a:rPr>
              <a:t>проблеми</a:t>
            </a:r>
            <a:endParaRPr lang="en-US" sz="1600" dirty="0">
              <a:solidFill>
                <a:srgbClr val="009900"/>
              </a:solidFill>
            </a:endParaRPr>
          </a:p>
          <a:p>
            <a:pPr>
              <a:buSzPct val="60000"/>
            </a:pPr>
            <a:endParaRPr lang="en-US" sz="1400" dirty="0" smtClean="0">
              <a:solidFill>
                <a:srgbClr val="001D3A"/>
              </a:solidFill>
            </a:endParaRPr>
          </a:p>
          <a:p>
            <a:endParaRPr lang="en-US" sz="1400" dirty="0">
              <a:solidFill>
                <a:srgbClr val="001D3A"/>
              </a:solidFill>
              <a:latin typeface="Verdana" pitchFamily="34" charset="0"/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gray">
          <a:xfrm>
            <a:off x="5665788" y="2827338"/>
            <a:ext cx="490537" cy="1954212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1" name="AutoShape 16"/>
          <p:cNvSpPr>
            <a:spLocks noChangeArrowheads="1"/>
          </p:cNvSpPr>
          <p:nvPr/>
        </p:nvSpPr>
        <p:spPr bwMode="gray">
          <a:xfrm>
            <a:off x="3055938" y="1412875"/>
            <a:ext cx="2816225" cy="919163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gray">
          <a:xfrm>
            <a:off x="3729038" y="2349500"/>
            <a:ext cx="1619250" cy="506413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gray">
          <a:xfrm>
            <a:off x="3214678" y="1428736"/>
            <a:ext cx="2447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</a:rPr>
              <a:t>Закладаються базові </a:t>
            </a:r>
          </a:p>
          <a:p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</a:rPr>
              <a:t>компетенції мовної </a:t>
            </a:r>
          </a:p>
          <a:p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</a:rPr>
              <a:t>особистості </a:t>
            </a: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</a:rPr>
              <a:t>учня</a:t>
            </a:r>
            <a:endParaRPr lang="en-US" sz="18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254" name="AutoShape 19"/>
          <p:cNvSpPr>
            <a:spLocks noChangeArrowheads="1"/>
          </p:cNvSpPr>
          <p:nvPr/>
        </p:nvSpPr>
        <p:spPr bwMode="gray">
          <a:xfrm>
            <a:off x="2987675" y="5084763"/>
            <a:ext cx="3101975" cy="1079500"/>
          </a:xfrm>
          <a:prstGeom prst="can">
            <a:avLst>
              <a:gd name="adj" fmla="val 32032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600" dirty="0">
                <a:solidFill>
                  <a:srgbClr val="663300"/>
                </a:solidFill>
              </a:rPr>
              <a:t>Формується доброзичливе </a:t>
            </a:r>
          </a:p>
          <a:p>
            <a:r>
              <a:rPr lang="uk-UA" sz="1600" dirty="0">
                <a:solidFill>
                  <a:srgbClr val="663300"/>
                </a:solidFill>
              </a:rPr>
              <a:t>ставлення до </a:t>
            </a:r>
            <a:r>
              <a:rPr lang="uk-UA" sz="1600" dirty="0" smtClean="0">
                <a:solidFill>
                  <a:srgbClr val="663300"/>
                </a:solidFill>
              </a:rPr>
              <a:t>опонента</a:t>
            </a:r>
            <a:endParaRPr lang="ru-RU" sz="1600" dirty="0">
              <a:solidFill>
                <a:srgbClr val="663300"/>
              </a:solidFill>
            </a:endParaRPr>
          </a:p>
        </p:txBody>
      </p:sp>
      <p:sp>
        <p:nvSpPr>
          <p:cNvPr id="69653" name="AutoShape 21"/>
          <p:cNvSpPr>
            <a:spLocks noChangeArrowheads="1"/>
          </p:cNvSpPr>
          <p:nvPr/>
        </p:nvSpPr>
        <p:spPr bwMode="gray">
          <a:xfrm>
            <a:off x="3708400" y="4802188"/>
            <a:ext cx="1622425" cy="498475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6" name="AutoShape 22"/>
          <p:cNvSpPr>
            <a:spLocks noChangeArrowheads="1"/>
          </p:cNvSpPr>
          <p:nvPr/>
        </p:nvSpPr>
        <p:spPr bwMode="gray">
          <a:xfrm>
            <a:off x="6443663" y="3284538"/>
            <a:ext cx="2557462" cy="93662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800" dirty="0">
                <a:solidFill>
                  <a:srgbClr val="663300"/>
                </a:solidFill>
                <a:latin typeface="Times New Roman" pitchFamily="18" charset="0"/>
              </a:rPr>
              <a:t>Створюється </a:t>
            </a:r>
          </a:p>
          <a:p>
            <a:r>
              <a:rPr lang="uk-UA" sz="1800" dirty="0" err="1">
                <a:solidFill>
                  <a:srgbClr val="663300"/>
                </a:solidFill>
                <a:latin typeface="Times New Roman" pitchFamily="18" charset="0"/>
              </a:rPr>
              <a:t>“ситуація</a:t>
            </a:r>
            <a:r>
              <a:rPr lang="uk-UA" sz="1800" dirty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uk-UA" sz="1800" dirty="0" err="1" smtClean="0">
                <a:solidFill>
                  <a:srgbClr val="663300"/>
                </a:solidFill>
                <a:latin typeface="Times New Roman" pitchFamily="18" charset="0"/>
              </a:rPr>
              <a:t>успіху”</a:t>
            </a:r>
            <a:endParaRPr lang="ru-RU" sz="18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gray">
          <a:xfrm>
            <a:off x="6046788" y="1628775"/>
            <a:ext cx="2773362" cy="1368425"/>
          </a:xfrm>
          <a:prstGeom prst="can">
            <a:avLst>
              <a:gd name="adj" fmla="val 25000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</a:rPr>
              <a:t>Кожна дитина</a:t>
            </a:r>
          </a:p>
          <a:p>
            <a:pPr>
              <a:defRPr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</a:rPr>
              <a:t>має можливість</a:t>
            </a:r>
          </a:p>
          <a:p>
            <a:pPr>
              <a:defRPr/>
            </a:pP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</a:rPr>
              <a:t>висловлювати свою </a:t>
            </a:r>
            <a:r>
              <a:rPr lang="uk-UA" sz="1800" dirty="0" smtClean="0">
                <a:solidFill>
                  <a:srgbClr val="663300"/>
                </a:solidFill>
                <a:latin typeface="Times New Roman" pitchFamily="18" charset="0"/>
              </a:rPr>
              <a:t>думку</a:t>
            </a:r>
            <a:endParaRPr lang="ru-RU" sz="1800" dirty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296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Виховна робота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2291" name="Text Box 16"/>
          <p:cNvSpPr txBox="1">
            <a:spLocks noChangeArrowheads="1"/>
          </p:cNvSpPr>
          <p:nvPr/>
        </p:nvSpPr>
        <p:spPr bwMode="gray">
          <a:xfrm>
            <a:off x="4092575" y="245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1800">
              <a:latin typeface="Verdan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4990" y="908720"/>
            <a:ext cx="7934031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Класний керівник </a:t>
            </a:r>
            <a:r>
              <a:rPr lang="uk-UA" sz="440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9-Б </a:t>
            </a:r>
            <a:r>
              <a:rPr lang="uk-UA" sz="44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класу</a:t>
            </a:r>
            <a:endParaRPr lang="ru-RU" sz="440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G:\Qk3Xs819q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42431">
            <a:off x="748859" y="2364003"/>
            <a:ext cx="3786214" cy="2807123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27651" name="Picture 3" descr="G:\8W-7r_4Id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0397">
            <a:off x="5209006" y="2614082"/>
            <a:ext cx="3524232" cy="26128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7652" name="Picture 4" descr="G:\W0xyKa_A8z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00504"/>
            <a:ext cx="1535568" cy="207170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6457890"/>
            <a:ext cx="2847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vchiteltetiana.ucoz.ua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19088"/>
            <a:ext cx="8153400" cy="563562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uk-UA" sz="3600" kern="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  <a:ea typeface="+mj-ea"/>
                <a:cs typeface="+mj-cs"/>
              </a:rPr>
              <a:t>Моє педагогічне життя</a:t>
            </a:r>
            <a:endParaRPr lang="en-US" sz="3600" kern="0" dirty="0">
              <a:solidFill>
                <a:schemeClr val="tx2">
                  <a:lumMod val="50000"/>
                </a:schemeClr>
              </a:solidFill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28674" name="Picture 2" descr="G:\IMG_20140930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96634">
            <a:off x="436102" y="1800534"/>
            <a:ext cx="3002913" cy="201756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101600">
              <a:srgbClr val="FFC000">
                <a:alpha val="6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28675" name="Picture 3" descr="G:\IMG_20140930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357298"/>
            <a:ext cx="2314404" cy="347980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101600">
              <a:srgbClr val="FFC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6" name="Picture 4" descr="G:\IMG_20140930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5671">
            <a:off x="2515676" y="4417913"/>
            <a:ext cx="2588964" cy="16807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8677" name="Picture 5" descr="G:\IMG_20140930_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5414">
            <a:off x="734910" y="3845187"/>
            <a:ext cx="1556055" cy="234179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101600">
              <a:schemeClr val="accent4">
                <a:lumMod val="50000"/>
                <a:lumOff val="5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6" descr="G:\IMG_20140930_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35377">
            <a:off x="6137386" y="3455880"/>
            <a:ext cx="2075444" cy="320862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8679" name="Picture 7" descr="G:\IMG_20140930_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79844">
            <a:off x="3885623" y="1499296"/>
            <a:ext cx="1941349" cy="30013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 advTm="1212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7067550" cy="563562"/>
          </a:xfrm>
        </p:spPr>
        <p:txBody>
          <a:bodyPr/>
          <a:lstStyle/>
          <a:p>
            <a:pPr algn="just" eaLnBrk="1" hangingPunct="1"/>
            <a:r>
              <a:rPr lang="uk-UA" sz="3200" dirty="0" smtClean="0">
                <a:solidFill>
                  <a:srgbClr val="FFFF00"/>
                </a:solidFill>
                <a:latin typeface="Segoe Script" pitchFamily="34" charset="0"/>
              </a:rPr>
              <a:t>Я завжди буду</a:t>
            </a:r>
            <a:endParaRPr lang="en-US" sz="3200" dirty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43475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663300"/>
                </a:solidFill>
              </a:rPr>
              <a:t>заходити до класу з усмішкою;</a:t>
            </a:r>
          </a:p>
          <a:p>
            <a:pPr eaLnBrk="1" hangingPunct="1"/>
            <a:r>
              <a:rPr lang="uk-UA" dirty="0" smtClean="0">
                <a:solidFill>
                  <a:srgbClr val="663300"/>
                </a:solidFill>
              </a:rPr>
              <a:t>дослухатися до думки своїх вихованців;</a:t>
            </a:r>
          </a:p>
          <a:p>
            <a:pPr eaLnBrk="1" hangingPunct="1"/>
            <a:r>
              <a:rPr lang="uk-UA" dirty="0" smtClean="0">
                <a:solidFill>
                  <a:srgbClr val="663300"/>
                </a:solidFill>
              </a:rPr>
              <a:t>самовдосконалюватися в професії;</a:t>
            </a:r>
          </a:p>
          <a:p>
            <a:pPr eaLnBrk="1" hangingPunct="1"/>
            <a:r>
              <a:rPr lang="uk-UA" dirty="0" smtClean="0">
                <a:solidFill>
                  <a:srgbClr val="663300"/>
                </a:solidFill>
              </a:rPr>
              <a:t>радіти успіхам своїх учнів;</a:t>
            </a:r>
          </a:p>
          <a:p>
            <a:pPr eaLnBrk="1" hangingPunct="1"/>
            <a:r>
              <a:rPr lang="uk-UA" dirty="0" smtClean="0">
                <a:solidFill>
                  <a:srgbClr val="663300"/>
                </a:solidFill>
              </a:rPr>
              <a:t>не боятися визнавати свої помилки;</a:t>
            </a:r>
          </a:p>
          <a:p>
            <a:pPr eaLnBrk="1" hangingPunct="1"/>
            <a:r>
              <a:rPr lang="uk-UA" dirty="0" smtClean="0">
                <a:solidFill>
                  <a:srgbClr val="663300"/>
                </a:solidFill>
              </a:rPr>
              <a:t>віддавати дітям тепло свого серця.</a:t>
            </a:r>
            <a:endParaRPr lang="ru-RU" dirty="0" smtClean="0">
              <a:solidFill>
                <a:srgbClr val="663300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14818"/>
            <a:ext cx="3929090" cy="220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custDataLst>
      <p:tags r:id="rId1"/>
    </p:custDataLst>
  </p:cSld>
  <p:clrMapOvr>
    <a:masterClrMapping/>
  </p:clrMapOvr>
  <p:transition advTm="18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Про особисте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5195909"/>
          </a:xfrm>
        </p:spPr>
        <p:txBody>
          <a:bodyPr/>
          <a:lstStyle/>
          <a:p>
            <a:pPr>
              <a:buNone/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dana script Deco" pitchFamily="2" charset="0"/>
              </a:rPr>
              <a:t>І </a:t>
            </a:r>
            <a:r>
              <a:rPr lang="uk-UA" sz="4400" dirty="0" err="1" smtClean="0">
                <a:solidFill>
                  <a:schemeClr val="accent5">
                    <a:lumMod val="50000"/>
                  </a:schemeClr>
                </a:solidFill>
                <a:latin typeface="Adana script Deco" pitchFamily="2" charset="0"/>
              </a:rPr>
              <a:t>“бути</a:t>
            </a: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dana script Deco" pitchFamily="2" charset="0"/>
              </a:rPr>
              <a:t> чи не </a:t>
            </a:r>
            <a:r>
              <a:rPr lang="uk-UA" sz="4400" dirty="0" err="1" smtClean="0">
                <a:solidFill>
                  <a:schemeClr val="accent5">
                    <a:lumMod val="50000"/>
                  </a:schemeClr>
                </a:solidFill>
                <a:latin typeface="Adana script Deco" pitchFamily="2" charset="0"/>
              </a:rPr>
              <a:t>бути”</a:t>
            </a: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dana script Deco" pitchFamily="2" charset="0"/>
              </a:rPr>
              <a:t> – хай вже мені не радять,</a:t>
            </a:r>
          </a:p>
          <a:p>
            <a:pPr>
              <a:buNone/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dana script Deco" pitchFamily="2" charset="0"/>
              </a:rPr>
              <a:t>Давно для себе вирішила цю дилему:</a:t>
            </a:r>
          </a:p>
          <a:p>
            <a:pPr>
              <a:buNone/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dana script Deco" pitchFamily="2" charset="0"/>
              </a:rPr>
              <a:t>Я – вчитель, я – Макаренка нащадок,</a:t>
            </a:r>
          </a:p>
          <a:p>
            <a:pPr>
              <a:buNone/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dana script Deco" pitchFamily="2" charset="0"/>
              </a:rPr>
              <a:t>Тому педагогічну допишу свою поему.</a:t>
            </a:r>
          </a:p>
          <a:p>
            <a:pPr>
              <a:buNone/>
            </a:pPr>
            <a:endParaRPr lang="uk-UA" sz="4400" dirty="0" smtClean="0"/>
          </a:p>
          <a:p>
            <a:pPr>
              <a:buNone/>
            </a:pPr>
            <a:r>
              <a:rPr lang="uk-UA" sz="4400" dirty="0" smtClean="0"/>
              <a:t>                                  </a:t>
            </a: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lexandra Zeferino Three" pitchFamily="66" charset="0"/>
              </a:rPr>
              <a:t>Т.О. Дунь 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Alexandra Zeferino Three" pitchFamily="66" charset="0"/>
            </a:endParaRPr>
          </a:p>
        </p:txBody>
      </p:sp>
    </p:spTree>
  </p:cSld>
  <p:clrMapOvr>
    <a:masterClrMapping/>
  </p:clrMapOvr>
  <p:transition advTm="118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477125" cy="1143000"/>
          </a:xfrm>
        </p:spPr>
        <p:txBody>
          <a:bodyPr/>
          <a:lstStyle/>
          <a:p>
            <a:r>
              <a:rPr lang="uk-UA" sz="3200" b="1" i="1" smtClean="0">
                <a:solidFill>
                  <a:srgbClr val="006600"/>
                </a:solidFill>
                <a:latin typeface="Monotype Corsiva" pitchFamily="66" charset="0"/>
              </a:rPr>
              <a:t>Учитель – це скрипаль дитячих сердець : </a:t>
            </a:r>
            <a:br>
              <a:rPr lang="uk-UA" sz="3200" b="1" i="1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uk-UA" sz="3200" b="1" i="1" smtClean="0">
                <a:solidFill>
                  <a:srgbClr val="006600"/>
                </a:solidFill>
                <a:latin typeface="Monotype Corsiva" pitchFamily="66" charset="0"/>
              </a:rPr>
              <a:t>як поведе смичком, таку мелодію й почує.</a:t>
            </a:r>
            <a:br>
              <a:rPr lang="uk-UA" sz="3200" b="1" i="1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uk-UA" sz="3200" b="1" i="1" smtClean="0">
                <a:solidFill>
                  <a:srgbClr val="006600"/>
                </a:solidFill>
                <a:latin typeface="Monotype Corsiva" pitchFamily="66" charset="0"/>
              </a:rPr>
              <a:t>                                             </a:t>
            </a:r>
            <a:r>
              <a:rPr lang="uk-UA" sz="2800" b="1" i="1" smtClean="0">
                <a:solidFill>
                  <a:srgbClr val="006600"/>
                </a:solidFill>
                <a:latin typeface="Monotype Corsiva" pitchFamily="66" charset="0"/>
              </a:rPr>
              <a:t>В. Сухомлинський</a:t>
            </a:r>
            <a:r>
              <a:rPr lang="uk-UA" sz="3200" b="1" i="1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uk-UA" sz="3200" b="1" i="1" smtClean="0">
                <a:solidFill>
                  <a:srgbClr val="006600"/>
                </a:solidFill>
                <a:latin typeface="Monotype Corsiva" pitchFamily="66" charset="0"/>
              </a:rPr>
            </a:br>
            <a:endParaRPr lang="ru-RU" sz="3200" b="1" i="1" smtClean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5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6923088" cy="563562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FFFF00"/>
                </a:solidFill>
                <a:latin typeface="Segoe Script" pitchFamily="34" charset="0"/>
              </a:rPr>
              <a:t>Моє педагогічне кредо</a:t>
            </a:r>
            <a:endParaRPr lang="en-US" dirty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929198"/>
            <a:ext cx="775468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20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uk-UA" sz="320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“Жити</a:t>
            </a:r>
            <a:r>
              <a:rPr lang="uk-UA" sz="320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то не є долання меж, а </a:t>
            </a:r>
          </a:p>
          <a:p>
            <a:pPr algn="l">
              <a:defRPr/>
            </a:pPr>
            <a:r>
              <a:rPr lang="uk-UA" sz="320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навикання</a:t>
            </a:r>
            <a:r>
              <a:rPr lang="uk-UA" sz="320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uk-UA" sz="3200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самособоюнаповнення”</a:t>
            </a:r>
            <a:endParaRPr lang="uk-UA" sz="3200" dirty="0" smtClean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r>
              <a:rPr lang="uk-UA" sz="320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</a:t>
            </a:r>
            <a:r>
              <a:rPr lang="uk-UA" sz="3200" dirty="0" smtClean="0">
                <a:ln w="11430"/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Василь Стус</a:t>
            </a:r>
            <a:endParaRPr lang="ru-RU" sz="3200" dirty="0">
              <a:ln w="11430"/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4"/>
            <a:ext cx="4071966" cy="37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6457890"/>
            <a:ext cx="291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vchiteltetiana.ucoz.ua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9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3754438" cy="563562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FF00"/>
                </a:solidFill>
                <a:latin typeface="Segoe Script" pitchFamily="34" charset="0"/>
              </a:rPr>
              <a:t>Тема досвіду</a:t>
            </a:r>
            <a:endParaRPr lang="en-US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GCrownStyle" pitchFamily="2" charset="0"/>
              </a:rPr>
              <a:t>"Формування мовної особистості учня на уроках української словесності шляхом </a:t>
            </a:r>
            <a:r>
              <a:rPr lang="uk-UA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GCrownStyle" pitchFamily="2" charset="0"/>
              </a:rPr>
              <a:t>компетентнісного</a:t>
            </a:r>
            <a:r>
              <a:rPr lang="uk-UA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GCrownStyle" pitchFamily="2" charset="0"/>
              </a:rPr>
              <a:t> </a:t>
            </a:r>
            <a:r>
              <a:rPr lang="uk-UA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GCrownStyle" pitchFamily="2" charset="0"/>
              </a:rPr>
              <a:t>підходу”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  <a:latin typeface="AGCrownStyle" pitchFamily="2" charset="0"/>
            </a:endParaRPr>
          </a:p>
        </p:txBody>
      </p:sp>
      <p:pic>
        <p:nvPicPr>
          <p:cNvPr id="37890" name="Picture 2" descr="Народная Социалистическая Инициати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00306"/>
            <a:ext cx="57150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57890"/>
            <a:ext cx="2847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vchiteltetiana.ucoz.ua</a:t>
            </a:r>
            <a:endParaRPr lang="ru-RU" dirty="0"/>
          </a:p>
        </p:txBody>
      </p:sp>
    </p:spTree>
  </p:cSld>
  <p:clrMapOvr>
    <a:masterClrMapping/>
  </p:clrMapOvr>
  <p:transition advTm="931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Основні принципи формування мовної особистості </a:t>
            </a:r>
            <a:r>
              <a:rPr lang="uk-UA" dirty="0" smtClean="0">
                <a:solidFill>
                  <a:srgbClr val="FFFF00"/>
                </a:solidFill>
              </a:rPr>
              <a:t>учня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Те, що я чую, я забуваю.</a:t>
            </a:r>
          </a:p>
          <a:p>
            <a:r>
              <a:rPr lang="uk-UA" dirty="0" smtClean="0"/>
              <a:t>Те, що я бачу й чую, я трохи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ятаю</a:t>
            </a:r>
            <a:r>
              <a:rPr lang="uk-UA" dirty="0" smtClean="0"/>
              <a:t>.</a:t>
            </a:r>
          </a:p>
          <a:p>
            <a:r>
              <a:rPr lang="uk-UA" dirty="0" smtClean="0"/>
              <a:t>Те, що я чую, бачу й обговорюю, я починаю розуміти.</a:t>
            </a:r>
          </a:p>
          <a:p>
            <a:r>
              <a:rPr lang="uk-UA" dirty="0" smtClean="0"/>
              <a:t>Коли я чую, бачу, обговорюю і роблю, я набуваю знань і навчаюся.</a:t>
            </a:r>
          </a:p>
          <a:p>
            <a:r>
              <a:rPr lang="uk-UA" dirty="0" smtClean="0"/>
              <a:t>Коли я передаю знання іншим, я стаю майстром.</a:t>
            </a:r>
            <a:endParaRPr lang="ru-RU" dirty="0"/>
          </a:p>
        </p:txBody>
      </p:sp>
    </p:spTree>
  </p:cSld>
  <p:clrMapOvr>
    <a:masterClrMapping/>
  </p:clrMapOvr>
  <p:transition advTm="2301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88"/>
          <p:cNvSpPr>
            <a:spLocks noChangeArrowheads="1"/>
          </p:cNvSpPr>
          <p:nvPr/>
        </p:nvSpPr>
        <p:spPr bwMode="gray">
          <a:xfrm>
            <a:off x="1500166" y="4214818"/>
            <a:ext cx="7275239" cy="5715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gray">
          <a:xfrm>
            <a:off x="1428728" y="5643578"/>
            <a:ext cx="7275240" cy="50046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0" dirty="0" smtClean="0">
                <a:solidFill>
                  <a:srgbClr val="FFFF00"/>
                </a:solidFill>
                <a:latin typeface="Segoe Script" pitchFamily="34" charset="0"/>
              </a:rPr>
              <a:t>Завдання професійної </a:t>
            </a:r>
            <a:r>
              <a:rPr lang="uk-UA" b="0" dirty="0" smtClean="0">
                <a:solidFill>
                  <a:srgbClr val="FFFF00"/>
                </a:solidFill>
                <a:latin typeface="Segoe Script" pitchFamily="34" charset="0"/>
              </a:rPr>
              <a:t>діяльності</a:t>
            </a:r>
            <a:endParaRPr lang="en-US" b="0" dirty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ru-RU" sz="1800" b="0">
              <a:solidFill>
                <a:schemeClr val="tx1"/>
              </a:solidFill>
            </a:endParaRPr>
          </a:p>
        </p:txBody>
      </p:sp>
      <p:grpSp>
        <p:nvGrpSpPr>
          <p:cNvPr id="7172" name="Group 110"/>
          <p:cNvGrpSpPr>
            <a:grpSpLocks/>
          </p:cNvGrpSpPr>
          <p:nvPr/>
        </p:nvGrpSpPr>
        <p:grpSpPr bwMode="auto">
          <a:xfrm>
            <a:off x="500034" y="1785926"/>
            <a:ext cx="8208101" cy="4328615"/>
            <a:chOff x="1233" y="1054"/>
            <a:chExt cx="3062" cy="2958"/>
          </a:xfrm>
        </p:grpSpPr>
        <p:grpSp>
          <p:nvGrpSpPr>
            <p:cNvPr id="7175" name="Group 19"/>
            <p:cNvGrpSpPr>
              <a:grpSpLocks/>
            </p:cNvGrpSpPr>
            <p:nvPr/>
          </p:nvGrpSpPr>
          <p:grpSpPr bwMode="auto">
            <a:xfrm>
              <a:off x="1264" y="1054"/>
              <a:ext cx="3008" cy="420"/>
              <a:chOff x="1168" y="1438"/>
              <a:chExt cx="3008" cy="420"/>
            </a:xfrm>
          </p:grpSpPr>
          <p:sp>
            <p:nvSpPr>
              <p:cNvPr id="860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203" name="Group 21"/>
              <p:cNvGrpSpPr>
                <a:grpSpLocks/>
              </p:cNvGrpSpPr>
              <p:nvPr/>
            </p:nvGrpSpPr>
            <p:grpSpPr bwMode="auto">
              <a:xfrm>
                <a:off x="1168" y="1438"/>
                <a:ext cx="513" cy="416"/>
                <a:chOff x="571" y="958"/>
                <a:chExt cx="961" cy="767"/>
              </a:xfrm>
            </p:grpSpPr>
            <p:sp>
              <p:nvSpPr>
                <p:cNvPr id="86039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571" y="958"/>
                  <a:ext cx="961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07" name="Oval 24"/>
                <p:cNvSpPr>
                  <a:spLocks noChangeArrowheads="1"/>
                </p:cNvSpPr>
                <p:nvPr/>
              </p:nvSpPr>
              <p:spPr bwMode="gray">
                <a:xfrm>
                  <a:off x="812" y="1138"/>
                  <a:ext cx="433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204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A50021"/>
                  </a:solidFill>
                </a:endParaRPr>
              </a:p>
            </p:txBody>
          </p:sp>
          <p:sp>
            <p:nvSpPr>
              <p:cNvPr id="7205" name="Text Box 26"/>
              <p:cNvSpPr txBox="1">
                <a:spLocks noChangeArrowheads="1"/>
              </p:cNvSpPr>
              <p:nvPr/>
            </p:nvSpPr>
            <p:spPr bwMode="gray">
              <a:xfrm>
                <a:off x="1315" y="1458"/>
                <a:ext cx="196" cy="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</a:rPr>
                  <a:t>1</a:t>
                </a:r>
                <a:r>
                  <a:rPr lang="uk-UA" sz="3200" dirty="0" smtClean="0">
                    <a:solidFill>
                      <a:srgbClr val="FFFFFF"/>
                    </a:solidFill>
                  </a:rPr>
                  <a:t>.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76" name="Group 27"/>
            <p:cNvGrpSpPr>
              <a:grpSpLocks/>
            </p:cNvGrpSpPr>
            <p:nvPr/>
          </p:nvGrpSpPr>
          <p:grpSpPr bwMode="auto">
            <a:xfrm>
              <a:off x="1234" y="1592"/>
              <a:ext cx="3038" cy="1451"/>
              <a:chOff x="1186" y="1736"/>
              <a:chExt cx="3038" cy="1451"/>
            </a:xfrm>
          </p:grpSpPr>
          <p:sp>
            <p:nvSpPr>
              <p:cNvPr id="86044" name="AutoShape 28"/>
              <p:cNvSpPr>
                <a:spLocks noChangeArrowheads="1"/>
              </p:cNvSpPr>
              <p:nvPr/>
            </p:nvSpPr>
            <p:spPr bwMode="gray">
              <a:xfrm>
                <a:off x="1510" y="1760"/>
                <a:ext cx="2714" cy="34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048" name="Text Box 32"/>
              <p:cNvSpPr txBox="1">
                <a:spLocks noChangeArrowheads="1"/>
              </p:cNvSpPr>
              <p:nvPr/>
            </p:nvSpPr>
            <p:spPr bwMode="gray">
              <a:xfrm>
                <a:off x="1665" y="1785"/>
                <a:ext cx="2212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uk-UA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Розвиток комунікативних навичок </a:t>
                </a:r>
                <a:r>
                  <a:rPr lang="uk-UA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школярів</a:t>
                </a:r>
                <a:endParaRPr lang="en-US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 rot="1758052">
                <a:off x="1186" y="277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9" name="Oval 31"/>
              <p:cNvSpPr>
                <a:spLocks noChangeArrowheads="1"/>
              </p:cNvSpPr>
              <p:nvPr/>
            </p:nvSpPr>
            <p:spPr bwMode="gray">
              <a:xfrm>
                <a:off x="1323" y="173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77" name="Group 87"/>
            <p:cNvGrpSpPr>
              <a:grpSpLocks/>
            </p:cNvGrpSpPr>
            <p:nvPr/>
          </p:nvGrpSpPr>
          <p:grpSpPr bwMode="auto">
            <a:xfrm>
              <a:off x="1264" y="2109"/>
              <a:ext cx="3007" cy="421"/>
              <a:chOff x="1168" y="1437"/>
              <a:chExt cx="3007" cy="421"/>
            </a:xfrm>
          </p:grpSpPr>
          <p:sp>
            <p:nvSpPr>
              <p:cNvPr id="86104" name="AutoShape 88"/>
              <p:cNvSpPr>
                <a:spLocks noChangeArrowheads="1"/>
              </p:cNvSpPr>
              <p:nvPr/>
            </p:nvSpPr>
            <p:spPr bwMode="gray">
              <a:xfrm>
                <a:off x="1461" y="1506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92" name="Group 89"/>
              <p:cNvGrpSpPr>
                <a:grpSpLocks/>
              </p:cNvGrpSpPr>
              <p:nvPr/>
            </p:nvGrpSpPr>
            <p:grpSpPr bwMode="auto">
              <a:xfrm>
                <a:off x="1168" y="1437"/>
                <a:ext cx="513" cy="420"/>
                <a:chOff x="571" y="953"/>
                <a:chExt cx="961" cy="773"/>
              </a:xfrm>
            </p:grpSpPr>
            <p:sp>
              <p:nvSpPr>
                <p:cNvPr id="86107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571" y="953"/>
                  <a:ext cx="961" cy="77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6" name="Oval 92"/>
                <p:cNvSpPr>
                  <a:spLocks noChangeArrowheads="1"/>
                </p:cNvSpPr>
                <p:nvPr/>
              </p:nvSpPr>
              <p:spPr bwMode="gray">
                <a:xfrm>
                  <a:off x="763" y="1169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6109" name="Text Box 93"/>
              <p:cNvSpPr txBox="1">
                <a:spLocks noChangeArrowheads="1"/>
              </p:cNvSpPr>
              <p:nvPr/>
            </p:nvSpPr>
            <p:spPr bwMode="gray">
              <a:xfrm>
                <a:off x="1617" y="1555"/>
                <a:ext cx="2395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Формування позитивної мотивації до </a:t>
                </a:r>
                <a:r>
                  <a:rPr lang="uk-UA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навчання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94" name="Text Box 94"/>
              <p:cNvSpPr txBox="1">
                <a:spLocks noChangeArrowheads="1"/>
              </p:cNvSpPr>
              <p:nvPr/>
            </p:nvSpPr>
            <p:spPr bwMode="gray">
              <a:xfrm>
                <a:off x="1288" y="1458"/>
                <a:ext cx="196" cy="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</a:rPr>
                  <a:t>3</a:t>
                </a:r>
                <a:r>
                  <a:rPr lang="uk-UA" sz="3200" dirty="0" smtClean="0">
                    <a:solidFill>
                      <a:srgbClr val="FFFFFF"/>
                    </a:solidFill>
                  </a:rPr>
                  <a:t>.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78" name="Group 95"/>
            <p:cNvGrpSpPr>
              <a:grpSpLocks/>
            </p:cNvGrpSpPr>
            <p:nvPr/>
          </p:nvGrpSpPr>
          <p:grpSpPr bwMode="auto">
            <a:xfrm>
              <a:off x="1234" y="1551"/>
              <a:ext cx="3061" cy="2048"/>
              <a:chOff x="1186" y="639"/>
              <a:chExt cx="3061" cy="2048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 rot="16200000">
                <a:off x="2720" y="1160"/>
                <a:ext cx="396" cy="26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r>
                  <a:rPr lang="uk-UA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    Утвердження потреби в самопізнанні, </a:t>
                </a:r>
                <a:r>
                  <a:rPr lang="uk-UA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самореалізації</a:t>
                </a:r>
                <a:endParaRPr lang="ru-RU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7189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uk-UA" sz="1800">
                    <a:solidFill>
                      <a:srgbClr val="800000"/>
                    </a:solidFill>
                  </a:rPr>
                  <a:t>    </a:t>
                </a:r>
                <a:endParaRPr lang="en-US" sz="1800">
                  <a:solidFill>
                    <a:srgbClr val="800000"/>
                  </a:solidFill>
                </a:endParaRPr>
              </a:p>
            </p:txBody>
          </p:sp>
          <p:sp>
            <p:nvSpPr>
              <p:cNvPr id="7190" name="Text Box 101"/>
              <p:cNvSpPr txBox="1">
                <a:spLocks noChangeArrowheads="1"/>
              </p:cNvSpPr>
              <p:nvPr/>
            </p:nvSpPr>
            <p:spPr bwMode="gray">
              <a:xfrm>
                <a:off x="1349" y="1705"/>
                <a:ext cx="196" cy="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</a:rPr>
                  <a:t>4</a:t>
                </a:r>
                <a:r>
                  <a:rPr lang="uk-UA" sz="3200" dirty="0" smtClean="0">
                    <a:solidFill>
                      <a:srgbClr val="FFFFFF"/>
                    </a:solidFill>
                  </a:rPr>
                  <a:t>.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114" name="Oval 98"/>
              <p:cNvSpPr>
                <a:spLocks noChangeArrowheads="1"/>
              </p:cNvSpPr>
              <p:nvPr/>
            </p:nvSpPr>
            <p:spPr bwMode="gray">
              <a:xfrm rot="1758052">
                <a:off x="1186" y="639"/>
                <a:ext cx="514" cy="42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188" name="Oval 99"/>
              <p:cNvSpPr>
                <a:spLocks noChangeArrowheads="1"/>
              </p:cNvSpPr>
              <p:nvPr/>
            </p:nvSpPr>
            <p:spPr bwMode="gray">
              <a:xfrm>
                <a:off x="1318" y="1803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79" name="Group 102"/>
            <p:cNvGrpSpPr>
              <a:grpSpLocks/>
            </p:cNvGrpSpPr>
            <p:nvPr/>
          </p:nvGrpSpPr>
          <p:grpSpPr bwMode="auto">
            <a:xfrm>
              <a:off x="1233" y="3163"/>
              <a:ext cx="2862" cy="849"/>
              <a:chOff x="1137" y="1435"/>
              <a:chExt cx="2862" cy="849"/>
            </a:xfrm>
          </p:grpSpPr>
          <p:grpSp>
            <p:nvGrpSpPr>
              <p:cNvPr id="7181" name="Group 104"/>
              <p:cNvGrpSpPr>
                <a:grpSpLocks/>
              </p:cNvGrpSpPr>
              <p:nvPr/>
            </p:nvGrpSpPr>
            <p:grpSpPr bwMode="auto">
              <a:xfrm>
                <a:off x="1137" y="1435"/>
                <a:ext cx="514" cy="415"/>
                <a:chOff x="511" y="949"/>
                <a:chExt cx="962" cy="764"/>
              </a:xfrm>
            </p:grpSpPr>
            <p:sp>
              <p:nvSpPr>
                <p:cNvPr id="86122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511" y="949"/>
                  <a:ext cx="962" cy="7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85" name="Oval 107"/>
                <p:cNvSpPr>
                  <a:spLocks noChangeArrowheads="1"/>
                </p:cNvSpPr>
                <p:nvPr/>
              </p:nvSpPr>
              <p:spPr bwMode="gray">
                <a:xfrm>
                  <a:off x="760" y="1112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183" name="Text Box 109"/>
              <p:cNvSpPr txBox="1">
                <a:spLocks noChangeArrowheads="1"/>
              </p:cNvSpPr>
              <p:nvPr/>
            </p:nvSpPr>
            <p:spPr bwMode="gray">
              <a:xfrm>
                <a:off x="1315" y="1444"/>
                <a:ext cx="196" cy="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FFFF"/>
                    </a:solidFill>
                  </a:rPr>
                  <a:t>5</a:t>
                </a:r>
                <a:r>
                  <a:rPr lang="uk-UA" sz="3200" dirty="0" smtClean="0">
                    <a:solidFill>
                      <a:srgbClr val="FFFFFF"/>
                    </a:solidFill>
                  </a:rPr>
                  <a:t>.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124" name="Text Box 108"/>
              <p:cNvSpPr txBox="1">
                <a:spLocks noChangeArrowheads="1"/>
              </p:cNvSpPr>
              <p:nvPr/>
            </p:nvSpPr>
            <p:spPr bwMode="gray">
              <a:xfrm>
                <a:off x="1457" y="2012"/>
                <a:ext cx="2542" cy="2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dirty="0">
                    <a:solidFill>
                      <a:schemeClr val="accent1">
                        <a:lumMod val="50000"/>
                      </a:schemeClr>
                    </a:solidFill>
                  </a:rPr>
                  <a:t>Виховання свідомого громадянина, </a:t>
                </a:r>
                <a:r>
                  <a:rPr lang="uk-UA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патріота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86127" name="Rectangle 111"/>
          <p:cNvSpPr>
            <a:spLocks noChangeArrowheads="1"/>
          </p:cNvSpPr>
          <p:nvPr/>
        </p:nvSpPr>
        <p:spPr bwMode="auto">
          <a:xfrm>
            <a:off x="1857356" y="1928802"/>
            <a:ext cx="50791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Формування мовної особистості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учня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91"/>
          <p:cNvSpPr>
            <a:spLocks noChangeArrowheads="1"/>
          </p:cNvSpPr>
          <p:nvPr/>
        </p:nvSpPr>
        <p:spPr bwMode="gray">
          <a:xfrm rot="1758052">
            <a:off x="419482" y="5512162"/>
            <a:ext cx="1375165" cy="61419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" name="Text Box 109"/>
          <p:cNvSpPr txBox="1">
            <a:spLocks noChangeArrowheads="1"/>
          </p:cNvSpPr>
          <p:nvPr/>
        </p:nvSpPr>
        <p:spPr bwMode="gray">
          <a:xfrm>
            <a:off x="743061" y="5500702"/>
            <a:ext cx="75373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FFFFFF"/>
                </a:solidFill>
              </a:rPr>
              <a:t>  6.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gray">
          <a:xfrm>
            <a:off x="857224" y="5643578"/>
            <a:ext cx="619611" cy="343249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643042" y="4143380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Активне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впровадження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інтерактивних, модульних </a:t>
            </a:r>
          </a:p>
          <a:p>
            <a:pPr algn="l">
              <a:defRPr/>
            </a:pPr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та проектних </a:t>
            </a:r>
            <a:r>
              <a:rPr lang="uk-UA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технологій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gray">
          <a:xfrm>
            <a:off x="928311" y="2428868"/>
            <a:ext cx="52610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FFFFFF"/>
                </a:solidFill>
              </a:rPr>
              <a:t>2.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gray">
          <a:xfrm>
            <a:off x="785786" y="2571744"/>
            <a:ext cx="619611" cy="343249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19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0" dirty="0" smtClean="0">
                <a:solidFill>
                  <a:srgbClr val="FFFF00"/>
                </a:solidFill>
                <a:latin typeface="Segoe Script" pitchFamily="34" charset="0"/>
              </a:rPr>
              <a:t>Переконана, що</a:t>
            </a:r>
            <a:endParaRPr lang="en-US" sz="4000" b="0" dirty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7000892" y="4071942"/>
            <a:ext cx="1873250" cy="187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1800" dirty="0" smtClean="0">
                <a:solidFill>
                  <a:srgbClr val="C00000"/>
                </a:solidFill>
                <a:latin typeface="Verdana" pitchFamily="34" charset="0"/>
              </a:rPr>
              <a:t>виявляє</a:t>
            </a:r>
          </a:p>
          <a:p>
            <a:r>
              <a:rPr lang="uk-UA" sz="1800" dirty="0" smtClean="0">
                <a:solidFill>
                  <a:srgbClr val="C00000"/>
                </a:solidFill>
                <a:latin typeface="Verdana" pitchFamily="34" charset="0"/>
              </a:rPr>
              <a:t>мовну</a:t>
            </a:r>
          </a:p>
          <a:p>
            <a:r>
              <a:rPr lang="uk-UA" sz="1800" dirty="0" smtClean="0">
                <a:solidFill>
                  <a:srgbClr val="C00000"/>
                </a:solidFill>
                <a:latin typeface="Verdana" pitchFamily="34" charset="0"/>
              </a:rPr>
              <a:t>стійкість</a:t>
            </a:r>
            <a:endParaRPr lang="ru-RU" sz="1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500034" y="4214818"/>
            <a:ext cx="2214578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85720" y="4286256"/>
            <a:ext cx="264320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800000"/>
                </a:solidFill>
              </a:rPr>
              <a:t>володіє мовою</a:t>
            </a:r>
          </a:p>
          <a:p>
            <a:r>
              <a:rPr lang="uk-UA" sz="2400" dirty="0" smtClean="0">
                <a:solidFill>
                  <a:srgbClr val="800000"/>
                </a:solidFill>
              </a:rPr>
              <a:t>як засобом</a:t>
            </a:r>
          </a:p>
          <a:p>
            <a:r>
              <a:rPr lang="uk-UA" sz="2400" dirty="0" smtClean="0">
                <a:solidFill>
                  <a:srgbClr val="800000"/>
                </a:solidFill>
              </a:rPr>
              <a:t>спілкування</a:t>
            </a:r>
            <a:endParaRPr lang="en-US" sz="2400" dirty="0">
              <a:solidFill>
                <a:srgbClr val="800000"/>
              </a:solidFill>
            </a:endParaRPr>
          </a:p>
          <a:p>
            <a:pPr algn="l"/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gray">
          <a:xfrm rot="20562471">
            <a:off x="2633663" y="3495675"/>
            <a:ext cx="2833687" cy="147955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Freeform 9"/>
          <p:cNvSpPr>
            <a:spLocks/>
          </p:cNvSpPr>
          <p:nvPr/>
        </p:nvSpPr>
        <p:spPr bwMode="gray">
          <a:xfrm flipH="1">
            <a:off x="5900738" y="3141663"/>
            <a:ext cx="1119187" cy="22494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201" name="Group 10"/>
          <p:cNvGrpSpPr>
            <a:grpSpLocks/>
          </p:cNvGrpSpPr>
          <p:nvPr/>
        </p:nvGrpSpPr>
        <p:grpSpPr bwMode="auto">
          <a:xfrm>
            <a:off x="4140200" y="1341438"/>
            <a:ext cx="4176713" cy="1871662"/>
            <a:chOff x="1997" y="1314"/>
            <a:chExt cx="1889" cy="1009"/>
          </a:xfrm>
        </p:grpSpPr>
        <p:grpSp>
          <p:nvGrpSpPr>
            <p:cNvPr id="820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4500562" y="1714488"/>
            <a:ext cx="35927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663300"/>
                </a:solidFill>
              </a:rPr>
              <a:t>Мовна</a:t>
            </a:r>
            <a:r>
              <a:rPr lang="ru-RU" sz="2800" dirty="0" smtClean="0">
                <a:solidFill>
                  <a:srgbClr val="663300"/>
                </a:solidFill>
              </a:rPr>
              <a:t> </a:t>
            </a:r>
            <a:r>
              <a:rPr lang="ru-RU" sz="2800" dirty="0" err="1" smtClean="0">
                <a:solidFill>
                  <a:srgbClr val="663300"/>
                </a:solidFill>
              </a:rPr>
              <a:t>особист</a:t>
            </a:r>
            <a:r>
              <a:rPr lang="uk-UA" sz="2800" dirty="0" err="1" smtClean="0">
                <a:solidFill>
                  <a:srgbClr val="663300"/>
                </a:solidFill>
              </a:rPr>
              <a:t>ість</a:t>
            </a:r>
            <a:endParaRPr lang="en-US" sz="2800" dirty="0">
              <a:solidFill>
                <a:srgbClr val="663300"/>
              </a:solidFill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rot="20853871">
            <a:off x="4382542" y="3364958"/>
            <a:ext cx="1657350" cy="24018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5" name="AutoShape 5"/>
          <p:cNvSpPr>
            <a:spLocks noChangeArrowheads="1"/>
          </p:cNvSpPr>
          <p:nvPr/>
        </p:nvSpPr>
        <p:spPr bwMode="auto">
          <a:xfrm>
            <a:off x="2643174" y="5286388"/>
            <a:ext cx="2000264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1800" dirty="0" smtClean="0">
                <a:solidFill>
                  <a:srgbClr val="C00000"/>
                </a:solidFill>
                <a:latin typeface="Verdana" pitchFamily="34" charset="0"/>
              </a:rPr>
              <a:t>сприймає рідну</a:t>
            </a:r>
          </a:p>
          <a:p>
            <a:r>
              <a:rPr lang="uk-UA" sz="1800" dirty="0" smtClean="0">
                <a:solidFill>
                  <a:srgbClr val="C00000"/>
                </a:solidFill>
                <a:latin typeface="Verdana" pitchFamily="34" charset="0"/>
              </a:rPr>
              <a:t> мову як</a:t>
            </a:r>
          </a:p>
          <a:p>
            <a:r>
              <a:rPr lang="uk-UA" sz="1800" dirty="0" smtClean="0">
                <a:solidFill>
                  <a:srgbClr val="C00000"/>
                </a:solidFill>
                <a:latin typeface="Verdana" pitchFamily="34" charset="0"/>
              </a:rPr>
              <a:t> частину свого</a:t>
            </a:r>
          </a:p>
          <a:p>
            <a:r>
              <a:rPr lang="uk-UA" sz="1800" dirty="0" smtClean="0">
                <a:solidFill>
                  <a:srgbClr val="C00000"/>
                </a:solidFill>
                <a:latin typeface="Verdana" pitchFamily="34" charset="0"/>
              </a:rPr>
              <a:t>світогляду</a:t>
            </a:r>
            <a:endParaRPr lang="ru-RU" sz="1800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8629">
            <a:off x="348804" y="1598710"/>
            <a:ext cx="3429024" cy="19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custDataLst>
      <p:tags r:id="rId1"/>
    </p:custDataLst>
  </p:cSld>
  <p:clrMapOvr>
    <a:masterClrMapping/>
  </p:clrMapOvr>
  <p:transition advTm="10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153400" cy="563562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Використовую такі педагогічні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технології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90115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solidFill>
            <a:srgbClr val="FFCCFF"/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gray">
          <a:xfrm>
            <a:off x="3657600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flipH="1">
            <a:off x="5500694" y="2571744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021388" y="2151063"/>
            <a:ext cx="2479702" cy="3155950"/>
          </a:xfrm>
          <a:prstGeom prst="roundRect">
            <a:avLst>
              <a:gd name="adj" fmla="val 4690"/>
            </a:avLst>
          </a:prstGeom>
          <a:solidFill>
            <a:srgbClr val="FFCC66"/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gray">
          <a:xfrm>
            <a:off x="6357950" y="2000240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24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>
            <a:off x="1071538" y="3000372"/>
            <a:ext cx="2217737" cy="3155950"/>
          </a:xfrm>
          <a:prstGeom prst="roundRect">
            <a:avLst>
              <a:gd name="adj" fmla="val 4690"/>
            </a:avLst>
          </a:prstGeom>
          <a:solidFill>
            <a:srgbClr val="CCFFFF"/>
          </a:solidFill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технолог</a:t>
            </a:r>
            <a:r>
              <a:rPr lang="uk-UA" sz="2400" dirty="0" err="1" smtClean="0">
                <a:solidFill>
                  <a:schemeClr val="tx1"/>
                </a:solidFill>
              </a:rPr>
              <a:t>ія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модульного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навчання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gray">
          <a:xfrm>
            <a:off x="1250950" y="2806700"/>
            <a:ext cx="1801813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1" name="AutoShape 18"/>
          <p:cNvSpPr>
            <a:spLocks noChangeArrowheads="1"/>
          </p:cNvSpPr>
          <p:nvPr/>
        </p:nvSpPr>
        <p:spPr bwMode="auto">
          <a:xfrm flipH="1">
            <a:off x="2878138" y="2878138"/>
            <a:ext cx="69850" cy="14446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utoShape 19"/>
          <p:cNvSpPr>
            <a:spLocks noChangeArrowheads="1"/>
          </p:cNvSpPr>
          <p:nvPr/>
        </p:nvSpPr>
        <p:spPr bwMode="auto">
          <a:xfrm flipH="1">
            <a:off x="1349375" y="2878138"/>
            <a:ext cx="71438" cy="14446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gray">
          <a:xfrm>
            <a:off x="2052638" y="278130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b="0"/>
          </a:p>
        </p:txBody>
      </p:sp>
      <p:sp>
        <p:nvSpPr>
          <p:cNvPr id="9234" name="Text Box 21"/>
          <p:cNvSpPr txBox="1">
            <a:spLocks noChangeArrowheads="1"/>
          </p:cNvSpPr>
          <p:nvPr/>
        </p:nvSpPr>
        <p:spPr bwMode="auto">
          <a:xfrm>
            <a:off x="1000100" y="3071810"/>
            <a:ext cx="23034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uk-UA" sz="1800" b="0" dirty="0">
              <a:solidFill>
                <a:srgbClr val="FF0000"/>
              </a:solidFill>
              <a:latin typeface="Bodoni MT Black" pitchFamily="18" charset="0"/>
            </a:endParaRPr>
          </a:p>
          <a:p>
            <a:pPr algn="l"/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3428992" y="3714752"/>
            <a:ext cx="25796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технологія 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проектування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236" name="Text Box 23"/>
          <p:cNvSpPr txBox="1">
            <a:spLocks noChangeArrowheads="1"/>
          </p:cNvSpPr>
          <p:nvPr/>
        </p:nvSpPr>
        <p:spPr bwMode="auto">
          <a:xfrm>
            <a:off x="6000760" y="3143248"/>
            <a:ext cx="251301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технологія 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інтерактивного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навчання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6457890"/>
            <a:ext cx="2847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vchiteltetiana.ucoz.ua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142852"/>
            <a:ext cx="8429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200" i="1" dirty="0" smtClean="0">
                <a:solidFill>
                  <a:srgbClr val="FFFF00"/>
                </a:solidFill>
              </a:rPr>
              <a:t>Технологія модульного навчання</a:t>
            </a: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4174">
            <a:off x="7500958" y="4500570"/>
            <a:ext cx="1362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2714620"/>
            <a:ext cx="42148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rgbClr val="FF6600"/>
                </a:solidFill>
              </a:rPr>
              <a:t> сприяє узагальненню матеріалу;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rgbClr val="FF6600"/>
                </a:solidFill>
              </a:rPr>
              <a:t> активізує індивідуальну, парну та групову роботу школярів</a:t>
            </a:r>
            <a:r>
              <a:rPr lang="ru-RU" dirty="0" smtClean="0">
                <a:solidFill>
                  <a:srgbClr val="FF6600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rgbClr val="FF6600"/>
                </a:solidFill>
              </a:rPr>
              <a:t> надає дітям упевненості у своїх силах;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rgbClr val="FF6600"/>
                </a:solidFill>
              </a:rPr>
              <a:t> дозволяє учням використовувати допомогу товаришів та вчителя.</a:t>
            </a:r>
          </a:p>
        </p:txBody>
      </p:sp>
      <p:sp>
        <p:nvSpPr>
          <p:cNvPr id="27652" name="AutoShape 4" descr="В этом году школы Донецка закончат 4683 учеников одиннадцат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В этом году школы Донецка закончат 4683 учеников одиннадцатых класс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071546"/>
            <a:ext cx="1905000" cy="1428750"/>
          </a:xfrm>
          <a:prstGeom prst="rect">
            <a:avLst/>
          </a:prstGeom>
          <a:noFill/>
        </p:spPr>
      </p:pic>
      <p:pic>
        <p:nvPicPr>
          <p:cNvPr id="27656" name="Picture 8" descr="Младшеклассники будут ездить в городском транспорте бесплатно - Новости Донецка KP.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18780">
            <a:off x="299161" y="5087794"/>
            <a:ext cx="1831314" cy="1373485"/>
          </a:xfrm>
          <a:prstGeom prst="rect">
            <a:avLst/>
          </a:prstGeom>
          <a:noFill/>
        </p:spPr>
      </p:pic>
    </p:spTree>
  </p:cSld>
  <p:clrMapOvr>
    <a:masterClrMapping/>
  </p:clrMapOvr>
  <p:transition advTm="165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50825" y="3357563"/>
            <a:ext cx="1790700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50825" y="3429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uk-UA" sz="2400" i="1">
                <a:solidFill>
                  <a:schemeClr val="tx1"/>
                </a:solidFill>
                <a:latin typeface="Monotype Corsiva" pitchFamily="66" charset="0"/>
              </a:rPr>
              <a:t>Дослідницькі</a:t>
            </a:r>
            <a:endParaRPr lang="ru-RU" sz="2400" i="1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356100" y="5013325"/>
            <a:ext cx="1730375" cy="777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572000" y="5157788"/>
            <a:ext cx="1978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uk-UA" sz="2800" i="1">
                <a:solidFill>
                  <a:schemeClr val="tx1"/>
                </a:solidFill>
                <a:latin typeface="Monotype Corsiva" pitchFamily="66" charset="0"/>
              </a:rPr>
              <a:t>Творчі</a:t>
            </a:r>
            <a:endParaRPr lang="ru-RU" sz="2800" i="1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971550" y="4868863"/>
            <a:ext cx="1854200" cy="777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258888" y="5013325"/>
            <a:ext cx="1979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uk-UA" sz="2800" i="1">
                <a:solidFill>
                  <a:schemeClr val="tx1"/>
                </a:solidFill>
                <a:latin typeface="Monotype Corsiva" pitchFamily="66" charset="0"/>
              </a:rPr>
              <a:t>Ігрові</a:t>
            </a:r>
            <a:endParaRPr lang="ru-RU" sz="2800" i="1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5929322" y="3429000"/>
            <a:ext cx="2225675" cy="776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5786446" y="3500438"/>
            <a:ext cx="2297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uk-UA" sz="2800" i="1" dirty="0" smtClean="0">
                <a:solidFill>
                  <a:schemeClr val="tx1"/>
                </a:solidFill>
                <a:latin typeface="Monotype Corsiva" pitchFamily="66" charset="0"/>
              </a:rPr>
              <a:t>   Інформаційні</a:t>
            </a:r>
            <a:endParaRPr lang="ru-RU" sz="2800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274" name="Oval 17"/>
          <p:cNvSpPr>
            <a:spLocks noChangeArrowheads="1"/>
          </p:cNvSpPr>
          <p:nvPr/>
        </p:nvSpPr>
        <p:spPr bwMode="auto">
          <a:xfrm>
            <a:off x="2571736" y="2357430"/>
            <a:ext cx="2967037" cy="14843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2700338" y="2852738"/>
            <a:ext cx="26289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uk-UA" sz="3600" dirty="0">
                <a:solidFill>
                  <a:srgbClr val="990000"/>
                </a:solidFill>
                <a:latin typeface="Monotype Corsiva" pitchFamily="66" charset="0"/>
              </a:rPr>
              <a:t>ПРОЕКТИ</a:t>
            </a:r>
          </a:p>
          <a:p>
            <a:pPr algn="l" eaLnBrk="1" hangingPunct="1">
              <a:spcBef>
                <a:spcPct val="50000"/>
              </a:spcBef>
            </a:pPr>
            <a:endParaRPr lang="ru-RU" sz="36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 flipH="1">
            <a:off x="1692275" y="3068638"/>
            <a:ext cx="862013" cy="2889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 flipH="1">
            <a:off x="2411413" y="3789363"/>
            <a:ext cx="792162" cy="10080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22"/>
          <p:cNvSpPr>
            <a:spLocks noChangeShapeType="1"/>
          </p:cNvSpPr>
          <p:nvPr/>
        </p:nvSpPr>
        <p:spPr bwMode="auto">
          <a:xfrm>
            <a:off x="5572132" y="3071810"/>
            <a:ext cx="1223962" cy="3603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23"/>
          <p:cNvSpPr>
            <a:spLocks noChangeShapeType="1"/>
          </p:cNvSpPr>
          <p:nvPr/>
        </p:nvSpPr>
        <p:spPr bwMode="auto">
          <a:xfrm>
            <a:off x="4356100" y="3789363"/>
            <a:ext cx="576263" cy="12239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Rectangle 2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906588"/>
          </a:xfrm>
        </p:spPr>
        <p:txBody>
          <a:bodyPr/>
          <a:lstStyle/>
          <a:p>
            <a:pPr eaLnBrk="1" hangingPunct="1"/>
            <a:r>
              <a:rPr lang="uk-UA" sz="2000" dirty="0" smtClean="0"/>
              <a:t>         </a:t>
            </a:r>
            <a:r>
              <a:rPr lang="uk-UA" sz="1600" dirty="0" smtClean="0"/>
              <a:t>                   </a:t>
            </a:r>
            <a:endParaRPr lang="ru-RU" dirty="0" smtClean="0"/>
          </a:p>
        </p:txBody>
      </p:sp>
      <p:sp>
        <p:nvSpPr>
          <p:cNvPr id="11281" name="AutoShape 28"/>
          <p:cNvSpPr>
            <a:spLocks noChangeArrowheads="1"/>
          </p:cNvSpPr>
          <p:nvPr/>
        </p:nvSpPr>
        <p:spPr bwMode="auto">
          <a:xfrm>
            <a:off x="357158" y="2285992"/>
            <a:ext cx="2160587" cy="863600"/>
          </a:xfrm>
          <a:prstGeom prst="irregularSeal2">
            <a:avLst/>
          </a:prstGeom>
          <a:solidFill>
            <a:schemeClr val="bg1"/>
          </a:solidFill>
          <a:ln w="5715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цікаві</a:t>
            </a:r>
            <a:endParaRPr lang="ru-RU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282" name="AutoShape 29"/>
          <p:cNvSpPr>
            <a:spLocks noChangeArrowheads="1"/>
          </p:cNvSpPr>
          <p:nvPr/>
        </p:nvSpPr>
        <p:spPr bwMode="auto">
          <a:xfrm>
            <a:off x="1142976" y="1285860"/>
            <a:ext cx="3025775" cy="792162"/>
          </a:xfrm>
          <a:prstGeom prst="irregularSeal2">
            <a:avLst/>
          </a:prstGeom>
          <a:solidFill>
            <a:schemeClr val="bg1"/>
          </a:solidFill>
          <a:ln w="5715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 dirty="0">
              <a:solidFill>
                <a:srgbClr val="FFFF00"/>
              </a:solidFill>
            </a:endParaRPr>
          </a:p>
          <a:p>
            <a:r>
              <a:rPr lang="uk-UA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захоплюючі</a:t>
            </a:r>
            <a:r>
              <a:rPr lang="uk-UA" b="0" dirty="0">
                <a:solidFill>
                  <a:schemeClr val="tx2"/>
                </a:solidFill>
              </a:rPr>
              <a:t/>
            </a:r>
            <a:br>
              <a:rPr lang="uk-UA" b="0" dirty="0">
                <a:solidFill>
                  <a:schemeClr val="tx2"/>
                </a:solidFill>
              </a:rPr>
            </a:b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11283" name="AutoShape 30"/>
          <p:cNvSpPr>
            <a:spLocks noChangeArrowheads="1"/>
          </p:cNvSpPr>
          <p:nvPr/>
        </p:nvSpPr>
        <p:spPr bwMode="auto">
          <a:xfrm>
            <a:off x="6072198" y="2357430"/>
            <a:ext cx="2736850" cy="914400"/>
          </a:xfrm>
          <a:prstGeom prst="irregularSeal1">
            <a:avLst/>
          </a:prstGeom>
          <a:solidFill>
            <a:schemeClr val="bg1"/>
          </a:solidFill>
          <a:ln w="5715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ефективні</a:t>
            </a:r>
            <a:endParaRPr lang="ru-RU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284" name="AutoShape 31"/>
          <p:cNvSpPr>
            <a:spLocks noChangeArrowheads="1"/>
          </p:cNvSpPr>
          <p:nvPr/>
        </p:nvSpPr>
        <p:spPr bwMode="auto">
          <a:xfrm>
            <a:off x="4643438" y="1214422"/>
            <a:ext cx="3887788" cy="1079500"/>
          </a:xfrm>
          <a:prstGeom prst="irregularSeal1">
            <a:avLst/>
          </a:prstGeom>
          <a:solidFill>
            <a:schemeClr val="bg1"/>
          </a:solidFill>
          <a:ln w="5715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результативні</a:t>
            </a:r>
            <a:endParaRPr lang="ru-RU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1" name="Picture 6" descr="просмотр сведений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434618">
            <a:off x="6487449" y="4413627"/>
            <a:ext cx="2159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-142908" y="214290"/>
            <a:ext cx="642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Проектні технології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5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/>
      <p:bldP spid="11268" grpId="0" animBg="1"/>
      <p:bldP spid="11269" grpId="0"/>
      <p:bldP spid="11270" grpId="0" animBg="1"/>
      <p:bldP spid="11271" grpId="0"/>
      <p:bldP spid="11272" grpId="0" animBg="1"/>
      <p:bldP spid="11274" grpId="0" animBg="1"/>
      <p:bldP spid="11281" grpId="0" animBg="1"/>
      <p:bldP spid="11282" grpId="0" animBg="1"/>
      <p:bldP spid="11283" grpId="0" animBg="1"/>
      <p:bldP spid="112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9|2.8|2.6|2.8|3"/>
</p:tagLst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cdb2004112l</Template>
  <TotalTime>7098765</TotalTime>
  <Words>457</Words>
  <Application>Microsoft Office PowerPoint</Application>
  <PresentationFormat>Экран (4:3)</PresentationFormat>
  <Paragraphs>134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cdb2004112l</vt:lpstr>
      <vt:lpstr>Image</vt:lpstr>
      <vt:lpstr>Презентація  досвіду роботи  вчителя української мови та літератури Білопільської загальноосвітньої школи І-ІІІ ступенів №2 Білопільської районної ради  Сумської області Дунь Тетяни Олександрівни</vt:lpstr>
      <vt:lpstr>Моє педагогічне кредо</vt:lpstr>
      <vt:lpstr>Тема досвіду</vt:lpstr>
      <vt:lpstr>Основні принципи формування мовної особистості учня</vt:lpstr>
      <vt:lpstr>Завдання професійної діяльності</vt:lpstr>
      <vt:lpstr>Переконана, що</vt:lpstr>
      <vt:lpstr>Використовую такі педагогічні технології</vt:lpstr>
      <vt:lpstr>Слайд 8</vt:lpstr>
      <vt:lpstr>                            </vt:lpstr>
      <vt:lpstr>Слайд 10</vt:lpstr>
      <vt:lpstr>Вважаю, що </vt:lpstr>
      <vt:lpstr>Виховна робота</vt:lpstr>
      <vt:lpstr>Слайд 13</vt:lpstr>
      <vt:lpstr>Я завжди буду</vt:lpstr>
      <vt:lpstr>Про особисте</vt:lpstr>
      <vt:lpstr>Учитель – це скрипаль дитячих сердець :  як поведе смичком, таку мелодію й почує.                                              В. Сухомлинський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досвіду роботи  вчителя української мови та літератури Зеленогайського НВК Томаківського району  Дніпропетровської області Приходько Надії Григорівни</dc:title>
  <dc:creator>Пользователь</dc:creator>
  <cp:lastModifiedBy>Admin</cp:lastModifiedBy>
  <cp:revision>89</cp:revision>
  <dcterms:created xsi:type="dcterms:W3CDTF">2011-12-07T18:29:28Z</dcterms:created>
  <dcterms:modified xsi:type="dcterms:W3CDTF">2014-12-10T08:21:39Z</dcterms:modified>
</cp:coreProperties>
</file>